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8"/>
    <p:restoredTop sz="94580"/>
  </p:normalViewPr>
  <p:slideViewPr>
    <p:cSldViewPr snapToGrid="0" snapToObjects="1">
      <p:cViewPr varScale="1">
        <p:scale>
          <a:sx n="162" d="100"/>
          <a:sy n="162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1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" name="Google Shape;21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" name="Google Shape;36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" name="Google Shape;51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0" y="0"/>
            <a:ext cx="9144000" cy="1074900"/>
          </a:xfrm>
          <a:prstGeom prst="rect">
            <a:avLst/>
          </a:prstGeom>
          <a:solidFill>
            <a:srgbClr val="7A9578"/>
          </a:solidFill>
          <a:ln w="12700" cap="flat" cmpd="sng">
            <a:solidFill>
              <a:srgbClr val="4A52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9326" y="1409605"/>
            <a:ext cx="4314825" cy="287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/>
          <p:nvPr/>
        </p:nvSpPr>
        <p:spPr>
          <a:xfrm>
            <a:off x="368500" y="0"/>
            <a:ext cx="8060700" cy="10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200"/>
              <a:buFont typeface="Calibri"/>
              <a:buNone/>
            </a:pPr>
            <a:r>
              <a:rPr lang="en-US" sz="5200" b="1" i="0" u="none" strike="noStrike" cap="none">
                <a:solidFill>
                  <a:srgbClr val="F7F5F0"/>
                </a:solidFill>
                <a:latin typeface="Georgia"/>
                <a:ea typeface="Georgia"/>
                <a:cs typeface="Georgia"/>
                <a:sym typeface="Georgia"/>
              </a:rPr>
              <a:t>Memory Strategies</a:t>
            </a:r>
            <a:endParaRPr sz="5200" i="0" u="none" strike="noStrike" cap="none">
              <a:solidFill>
                <a:srgbClr val="F7F5F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Google Shape;15;p3"/>
          <p:cNvSpPr/>
          <p:nvPr/>
        </p:nvSpPr>
        <p:spPr>
          <a:xfrm>
            <a:off x="506675" y="1209275"/>
            <a:ext cx="4243200" cy="5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Georgia"/>
              <a:buNone/>
            </a:pPr>
            <a:r>
              <a:rPr lang="en-US" sz="280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For the Workplace</a:t>
            </a:r>
            <a:endParaRPr sz="2800" i="0" u="none" strike="noStrike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506675" y="4579340"/>
            <a:ext cx="2743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A7A62"/>
              </a:buClr>
              <a:buSzPts val="1000"/>
              <a:buFont typeface="Calibri"/>
              <a:buNone/>
            </a:pPr>
            <a:r>
              <a:rPr lang="en-US"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JoyfulLearningTree.com</a:t>
            </a:r>
            <a:endParaRPr sz="18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4259325" y="3601675"/>
            <a:ext cx="4907400" cy="1551300"/>
          </a:xfrm>
          <a:prstGeom prst="rect">
            <a:avLst/>
          </a:prstGeom>
          <a:solidFill>
            <a:srgbClr val="CAC5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4526775" y="3839875"/>
            <a:ext cx="4514400" cy="10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</a:pPr>
            <a:r>
              <a:rPr lang="en-US" sz="2800" b="0" i="1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Don't trust memory — </a:t>
            </a:r>
            <a:endParaRPr sz="2800" b="0" i="1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</a:pPr>
            <a:r>
              <a:rPr lang="en-US" sz="2800" b="0" i="1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build a system, then revisit it.</a:t>
            </a:r>
            <a:endParaRPr sz="28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7A9578"/>
          </a:solidFill>
          <a:ln w="12700" cap="flat" cmpd="sng">
            <a:solidFill>
              <a:srgbClr val="4A52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274320" y="0"/>
            <a:ext cx="85953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1. Take Notes in a Simple Format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365760" y="1097280"/>
            <a:ext cx="3840480" cy="320040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365760" y="1234440"/>
            <a:ext cx="3840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Use a template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548640" y="1691640"/>
            <a:ext cx="347472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Purpose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3–5 key points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Decisions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Action items (who/what/when due)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4937760" y="1097280"/>
            <a:ext cx="3840480" cy="320040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5120640" y="1234440"/>
            <a:ext cx="34747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Use template space wisely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5120640" y="1691640"/>
            <a:ext cx="3474720" cy="260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Phrases not sentences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Zoom/Teams: Notes window open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Visualization strategies: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 b="0" i="0" u="none" strike="noStrike" cap="none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Diagrams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 b="0" i="0" u="none" strike="noStrike" cap="none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Mind mapping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CAC5BD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274320" y="4572000"/>
            <a:ext cx="859536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600" b="1" i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Reduce overload—simplify what you capture.</a:t>
            </a:r>
            <a:endParaRPr sz="16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7A9578"/>
          </a:solidFill>
          <a:ln w="12700" cap="flat" cmpd="sng">
            <a:solidFill>
              <a:srgbClr val="4A52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274320" y="0"/>
            <a:ext cx="85953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2. Externalize Details As You Go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5"/>
          <p:cNvSpPr/>
          <p:nvPr/>
        </p:nvSpPr>
        <p:spPr>
          <a:xfrm>
            <a:off x="365760" y="1097280"/>
            <a:ext cx="3840480" cy="292608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548640" y="123444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During meetings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548640" y="1664208"/>
            <a:ext cx="3474720" cy="214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Repeat what you heard: "Just to confirm…"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Ask to pause: "Hang on, I want to jot that down."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4937760" y="1097280"/>
            <a:ext cx="3840480" cy="292608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5"/>
          <p:cNvSpPr/>
          <p:nvPr/>
        </p:nvSpPr>
        <p:spPr>
          <a:xfrm>
            <a:off x="5120640" y="123444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Informal conversations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5120640" y="1664208"/>
            <a:ext cx="3474720" cy="214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Hallway, Slack, etc. — act immediately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Write a one-line summary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Add reminder (calendar, reminder, task app)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CAC5BD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5"/>
          <p:cNvSpPr/>
          <p:nvPr/>
        </p:nvSpPr>
        <p:spPr>
          <a:xfrm>
            <a:off x="274320" y="4572000"/>
            <a:ext cx="859536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600" b="1" i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Support your memory in real time.</a:t>
            </a:r>
            <a:endParaRPr sz="16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7A9578"/>
          </a:solidFill>
          <a:ln w="12700" cap="flat" cmpd="sng">
            <a:solidFill>
              <a:srgbClr val="4A52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274320" y="0"/>
            <a:ext cx="85953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3. Immediately After Meetings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365760" y="1097280"/>
            <a:ext cx="3840480" cy="292608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6"/>
          <p:cNvSpPr/>
          <p:nvPr/>
        </p:nvSpPr>
        <p:spPr>
          <a:xfrm>
            <a:off x="548640" y="123444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Wrap up in the room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548640" y="1664208"/>
            <a:ext cx="3474720" cy="214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End with "Here's what I captured as my next steps…"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Rewrite or organize notes if not neat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4937760" y="1097280"/>
            <a:ext cx="3840480" cy="292608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6"/>
          <p:cNvSpPr/>
          <p:nvPr/>
        </p:nvSpPr>
        <p:spPr>
          <a:xfrm>
            <a:off x="5120640" y="123444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Transfer to your system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5120640" y="1664208"/>
            <a:ext cx="3474720" cy="214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Add tasks to to-do apps (next steps and deadlines)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Immediately add calendar events (with reminders)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CAC5BD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274320" y="4572000"/>
            <a:ext cx="859536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600" b="1" i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Capture before you forget.</a:t>
            </a:r>
            <a:endParaRPr sz="16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7A9578"/>
          </a:solidFill>
          <a:ln w="12700" cap="flat" cmpd="sng">
            <a:solidFill>
              <a:srgbClr val="4A52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7"/>
          <p:cNvSpPr/>
          <p:nvPr/>
        </p:nvSpPr>
        <p:spPr>
          <a:xfrm>
            <a:off x="274320" y="0"/>
            <a:ext cx="85953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4. Consistent After-Meeting Routines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7"/>
          <p:cNvSpPr/>
          <p:nvPr/>
        </p:nvSpPr>
        <p:spPr>
          <a:xfrm>
            <a:off x="365760" y="1097280"/>
            <a:ext cx="3840480" cy="292608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548640" y="123444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Organize your actions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7"/>
          <p:cNvSpPr/>
          <p:nvPr/>
        </p:nvSpPr>
        <p:spPr>
          <a:xfrm>
            <a:off x="548640" y="1664208"/>
            <a:ext cx="3474720" cy="214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Highlight or star action items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Move action items into your system (calendars, apps, sticky notes, planner)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7"/>
          <p:cNvSpPr/>
          <p:nvPr/>
        </p:nvSpPr>
        <p:spPr>
          <a:xfrm>
            <a:off x="4937760" y="1097280"/>
            <a:ext cx="3840480" cy="292608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7"/>
          <p:cNvSpPr/>
          <p:nvPr/>
        </p:nvSpPr>
        <p:spPr>
          <a:xfrm>
            <a:off x="5120640" y="123444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Communicate &amp; reinforce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7"/>
          <p:cNvSpPr/>
          <p:nvPr/>
        </p:nvSpPr>
        <p:spPr>
          <a:xfrm>
            <a:off x="5120640" y="1664208"/>
            <a:ext cx="3474720" cy="214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Send short meeting summary email (bullet points are fine)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Reinforces the content in your memory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7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CAC5BD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7"/>
          <p:cNvSpPr/>
          <p:nvPr/>
        </p:nvSpPr>
        <p:spPr>
          <a:xfrm>
            <a:off x="274320" y="4572000"/>
            <a:ext cx="859536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600" b="1" i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Same steps every time = less thinking required.</a:t>
            </a:r>
            <a:endParaRPr sz="16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7A9578"/>
          </a:solidFill>
          <a:ln w="12700" cap="flat" cmpd="sng">
            <a:solidFill>
              <a:srgbClr val="4A52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8"/>
          <p:cNvSpPr/>
          <p:nvPr/>
        </p:nvSpPr>
        <p:spPr>
          <a:xfrm>
            <a:off x="274320" y="0"/>
            <a:ext cx="85953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5. More Review!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365760" y="1097280"/>
            <a:ext cx="3840480" cy="292608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8"/>
          <p:cNvSpPr/>
          <p:nvPr/>
        </p:nvSpPr>
        <p:spPr>
          <a:xfrm>
            <a:off x="548640" y="123444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Soon after the meeting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8"/>
          <p:cNvSpPr/>
          <p:nvPr/>
        </p:nvSpPr>
        <p:spPr>
          <a:xfrm>
            <a:off x="548639" y="1645920"/>
            <a:ext cx="3570973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6A5E"/>
              </a:buClr>
              <a:buSzPts val="1200"/>
              <a:buFont typeface="Calibri"/>
              <a:buNone/>
            </a:pPr>
            <a:r>
              <a:rPr lang="en-US" sz="1200" i="1">
                <a:solidFill>
                  <a:srgbClr val="6B6A5E"/>
                </a:solidFill>
                <a:latin typeface="Calibri"/>
                <a:ea typeface="Calibri"/>
                <a:cs typeface="Calibri"/>
                <a:sym typeface="Calibri"/>
              </a:rPr>
              <a:t>Ideally within 15 minutes (no longer than an hour):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8"/>
          <p:cNvSpPr/>
          <p:nvPr/>
        </p:nvSpPr>
        <p:spPr>
          <a:xfrm>
            <a:off x="548640" y="2103120"/>
            <a:ext cx="34747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Review notes, then put away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Explain to yourself or someone else while moving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/>
          <p:nvPr/>
        </p:nvSpPr>
        <p:spPr>
          <a:xfrm>
            <a:off x="4937760" y="1097280"/>
            <a:ext cx="3840480" cy="2926080"/>
          </a:xfrm>
          <a:prstGeom prst="rect">
            <a:avLst/>
          </a:prstGeom>
          <a:solidFill>
            <a:srgbClr val="E8E5DC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"/>
          <p:cNvSpPr/>
          <p:nvPr/>
        </p:nvSpPr>
        <p:spPr>
          <a:xfrm>
            <a:off x="5120640" y="123444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A5240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4A5240"/>
                </a:solidFill>
                <a:latin typeface="Calibri"/>
                <a:ea typeface="Calibri"/>
                <a:cs typeface="Calibri"/>
                <a:sym typeface="Calibri"/>
              </a:rPr>
              <a:t>Spaced repetition schedule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/>
          <p:nvPr/>
        </p:nvSpPr>
        <p:spPr>
          <a:xfrm>
            <a:off x="5120640" y="164592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6A5E"/>
              </a:buClr>
              <a:buSzPts val="1200"/>
              <a:buFont typeface="Calibri"/>
              <a:buNone/>
            </a:pPr>
            <a:r>
              <a:rPr lang="en-US" sz="1200" i="1">
                <a:solidFill>
                  <a:srgbClr val="6B6A5E"/>
                </a:solidFill>
                <a:latin typeface="Calibri"/>
                <a:ea typeface="Calibri"/>
                <a:cs typeface="Calibri"/>
                <a:sym typeface="Calibri"/>
              </a:rPr>
              <a:t>Explain to yourself / check notes: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8"/>
          <p:cNvSpPr/>
          <p:nvPr/>
        </p:nvSpPr>
        <p:spPr>
          <a:xfrm>
            <a:off x="5120640" y="2084832"/>
            <a:ext cx="34747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1 hour after the meeting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The next morning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3A2E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3A3A2E"/>
                </a:solidFill>
                <a:latin typeface="Calibri"/>
                <a:ea typeface="Calibri"/>
                <a:cs typeface="Calibri"/>
                <a:sym typeface="Calibri"/>
              </a:rPr>
              <a:t>Once daily (as needed)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8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CAC5BD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8"/>
          <p:cNvSpPr/>
          <p:nvPr/>
        </p:nvSpPr>
        <p:spPr>
          <a:xfrm>
            <a:off x="274320" y="4572000"/>
            <a:ext cx="8595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600" b="1" i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Repetition + spacing = memory that sticks.</a:t>
            </a:r>
            <a:endParaRPr sz="16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/>
          <p:nvPr/>
        </p:nvSpPr>
        <p:spPr>
          <a:xfrm>
            <a:off x="0" y="84075"/>
            <a:ext cx="9144000" cy="1221000"/>
          </a:xfrm>
          <a:prstGeom prst="rect">
            <a:avLst/>
          </a:prstGeom>
          <a:solidFill>
            <a:srgbClr val="7A957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9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CAC5BD"/>
          </a:solidFill>
          <a:ln w="12700" cap="flat" cmpd="sng">
            <a:solidFill>
              <a:srgbClr val="8C89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914400" y="283125"/>
            <a:ext cx="73152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Georgia"/>
              <a:buNone/>
            </a:pPr>
            <a:r>
              <a:rPr lang="en-US" sz="3600" b="1">
                <a:solidFill>
                  <a:srgbClr val="F7F5F0"/>
                </a:solidFill>
                <a:latin typeface="Georgia"/>
                <a:ea typeface="Georgia"/>
                <a:cs typeface="Georgia"/>
                <a:sym typeface="Georgia"/>
              </a:rPr>
              <a:t>The Full System</a:t>
            </a:r>
            <a:endParaRPr sz="3600">
              <a:solidFill>
                <a:srgbClr val="F7F5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9"/>
          <p:cNvSpPr/>
          <p:nvPr/>
        </p:nvSpPr>
        <p:spPr>
          <a:xfrm>
            <a:off x="1371600" y="1399875"/>
            <a:ext cx="6400800" cy="548640"/>
          </a:xfrm>
          <a:prstGeom prst="rect">
            <a:avLst/>
          </a:prstGeom>
          <a:solidFill>
            <a:srgbClr val="7A9578">
              <a:alpha val="29803"/>
            </a:srgbClr>
          </a:solidFill>
          <a:ln w="12700" cap="flat" cmpd="sng">
            <a:solidFill>
              <a:srgbClr val="8C8977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9"/>
          <p:cNvSpPr/>
          <p:nvPr/>
        </p:nvSpPr>
        <p:spPr>
          <a:xfrm>
            <a:off x="1554480" y="1417320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📋  </a:t>
            </a: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Take notes in a simple format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9"/>
          <p:cNvSpPr/>
          <p:nvPr/>
        </p:nvSpPr>
        <p:spPr>
          <a:xfrm>
            <a:off x="1371600" y="2017215"/>
            <a:ext cx="6400800" cy="548640"/>
          </a:xfrm>
          <a:prstGeom prst="rect">
            <a:avLst/>
          </a:prstGeom>
          <a:solidFill>
            <a:srgbClr val="7D8C6A">
              <a:alpha val="50199"/>
            </a:srgbClr>
          </a:solidFill>
          <a:ln w="12700" cap="flat" cmpd="sng">
            <a:solidFill>
              <a:srgbClr val="7D8C6A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9"/>
          <p:cNvSpPr/>
          <p:nvPr/>
        </p:nvSpPr>
        <p:spPr>
          <a:xfrm>
            <a:off x="1554480" y="2017215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✍️  </a:t>
            </a: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Externalize details as you go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9"/>
          <p:cNvSpPr/>
          <p:nvPr/>
        </p:nvSpPr>
        <p:spPr>
          <a:xfrm>
            <a:off x="1371600" y="2624088"/>
            <a:ext cx="6400800" cy="548640"/>
          </a:xfrm>
          <a:prstGeom prst="rect">
            <a:avLst/>
          </a:prstGeom>
          <a:solidFill>
            <a:srgbClr val="7D8C6A">
              <a:alpha val="50199"/>
            </a:srgbClr>
          </a:solidFill>
          <a:ln w="12700" cap="flat" cmpd="sng">
            <a:solidFill>
              <a:srgbClr val="7D8C6A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9"/>
          <p:cNvSpPr/>
          <p:nvPr/>
        </p:nvSpPr>
        <p:spPr>
          <a:xfrm>
            <a:off x="1554480" y="2648151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⚡  </a:t>
            </a: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Act immediately after meetings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1371600" y="3248286"/>
            <a:ext cx="6400800" cy="548640"/>
          </a:xfrm>
          <a:prstGeom prst="rect">
            <a:avLst/>
          </a:prstGeom>
          <a:solidFill>
            <a:srgbClr val="7D8C6A">
              <a:alpha val="50199"/>
            </a:srgbClr>
          </a:solidFill>
          <a:ln w="12700" cap="flat" cmpd="sng">
            <a:solidFill>
              <a:srgbClr val="7D8C6A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9"/>
          <p:cNvSpPr/>
          <p:nvPr/>
        </p:nvSpPr>
        <p:spPr>
          <a:xfrm>
            <a:off x="1554480" y="3278004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🔁  </a:t>
            </a: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Follow consistent after-meeting routines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9"/>
          <p:cNvSpPr/>
          <p:nvPr/>
        </p:nvSpPr>
        <p:spPr>
          <a:xfrm>
            <a:off x="1371600" y="3860934"/>
            <a:ext cx="6400800" cy="548640"/>
          </a:xfrm>
          <a:prstGeom prst="rect">
            <a:avLst/>
          </a:prstGeom>
          <a:solidFill>
            <a:srgbClr val="7D8C6A">
              <a:alpha val="50199"/>
            </a:srgbClr>
          </a:solidFill>
          <a:ln w="12700" cap="flat" cmpd="sng">
            <a:solidFill>
              <a:srgbClr val="7D8C6A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9"/>
          <p:cNvSpPr/>
          <p:nvPr/>
        </p:nvSpPr>
        <p:spPr>
          <a:xfrm>
            <a:off x="1554480" y="3860934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🧠  </a:t>
            </a: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Review with spaced repetition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9"/>
          <p:cNvSpPr/>
          <p:nvPr/>
        </p:nvSpPr>
        <p:spPr>
          <a:xfrm>
            <a:off x="914400" y="466344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4F4F2"/>
              </a:buClr>
              <a:buSzPts val="1300"/>
              <a:buFont typeface="Calibri"/>
              <a:buNone/>
            </a:pPr>
            <a:r>
              <a:rPr lang="en-US" sz="1600" b="1" i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Don't trust memory — build a system, then revisit it.</a:t>
            </a:r>
            <a:endParaRPr sz="16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</Words>
  <Application>Microsoft Macintosh PowerPoint</Application>
  <PresentationFormat>On-screen Show (16:9)</PresentationFormat>
  <Paragraphs>68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Theresa Ann Bahr</cp:lastModifiedBy>
  <cp:revision>1</cp:revision>
  <dcterms:modified xsi:type="dcterms:W3CDTF">2026-05-08T19:49:53Z</dcterms:modified>
</cp:coreProperties>
</file>